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5" r:id="rId4"/>
    <p:sldId id="274" r:id="rId5"/>
    <p:sldId id="272" r:id="rId6"/>
    <p:sldId id="276" r:id="rId7"/>
    <p:sldId id="270" r:id="rId8"/>
    <p:sldId id="260" r:id="rId9"/>
    <p:sldId id="259" r:id="rId10"/>
    <p:sldId id="261" r:id="rId11"/>
    <p:sldId id="267" r:id="rId12"/>
    <p:sldId id="277" r:id="rId13"/>
    <p:sldId id="258" r:id="rId14"/>
    <p:sldId id="26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/>
    <p:restoredTop sz="84713"/>
  </p:normalViewPr>
  <p:slideViewPr>
    <p:cSldViewPr snapToGrid="0" snapToObjects="1">
      <p:cViewPr varScale="1">
        <p:scale>
          <a:sx n="91" d="100"/>
          <a:sy n="91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C60FF-9C38-314E-B256-D85BE1A6EE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42570-7A5D-5D47-B1E2-2E1CBA68A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30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further exploration, I am removing columns we do not need since they don't add any value to our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anymore: X, Y, Index_,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ucr_code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ucr_ext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reporteddate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reportedmonth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reportedday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reporteddayofyear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reporteddayofweek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reportedhour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occurrencedayofyear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reportedyear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Division,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Hood_ID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FID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2570-7A5D-5D47-B1E2-2E1CBA68A1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2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Assault is the most common MCI (major crime indicator) occurring in Toronto. Break &amp; Enter is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most prevalent crime. Homicide is the least prevalent major crime in Toronto. As one can see from the graph, most crimes seem 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 on a Friday, followed by the Saturday, and Sunday.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may have something to do with the fact that it is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weekend, and a lot of people are out and about.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crimes occur in the month of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October and the least amount of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crimes in February. There seems 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 correlation as to when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crimes occur. Most crimes occur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Spring/Summer, and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 amount of crimes occur during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Winter. Most crimes seem to have occurred in 2017. Since the data has been aggregated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recently, this does not provide us with any useful information. One could infer that crime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seems to be on the rise as the years go by.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most crimes occur at Church-Yonge Corridor. And, the least crimes occur at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Thistletown-Beamond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Heights.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2570-7A5D-5D47-B1E2-2E1CBA68A1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Look at Rule 14, 11% of the cases apartment and assault listed together. Hence, they co-exist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together. Thus, we can frame the statement as: In 11% of the cases, we are 56% sure that when the premise is 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Apartment, and Assault is most likely to occur. One can say of Rule 3 and Rule 4, that in 70% of the cases, 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over 50% sure that a Robbery or Auto-theft will likely occur Outside. Similarly, for Rule 11, we say that 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1.7% of the cases, we are 60% sure that an Assault occurs when the on a Wednesday in an Apartment setting.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2570-7A5D-5D47-B1E2-2E1CBA68A1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6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is good that these two groups have a significant variance in every variable, as it indicates that each variable plays a significant role in categorizing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2570-7A5D-5D47-B1E2-2E1CBA68A1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8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method, unlike k-means, you don't need to specify a k parameter (i.e. a number of clusters). Instead, this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 builds clusters incrementally, producing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dendrogram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algorithm begins by assigning each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neighborhood to its own cluster. At each step, the two clusters that are the most similar are merged;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 continues until all of the clusters have been merged, and thus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dendrogram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produced.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2570-7A5D-5D47-B1E2-2E1CBA68A1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877" y="113650"/>
            <a:ext cx="11209250" cy="856735"/>
          </a:xfrm>
        </p:spPr>
        <p:txBody>
          <a:bodyPr>
            <a:normAutofit/>
          </a:bodyPr>
          <a:lstStyle/>
          <a:p>
            <a:pPr algn="ctr"/>
            <a:r>
              <a:rPr lang="en-US" sz="4000" b="1" i="1" dirty="0" smtClean="0">
                <a:solidFill>
                  <a:schemeClr val="tx1"/>
                </a:solidFill>
              </a:rPr>
              <a:t>Where </a:t>
            </a:r>
            <a:r>
              <a:rPr lang="en-US" sz="4000" b="1" i="1" dirty="0" smtClean="0">
                <a:solidFill>
                  <a:schemeClr val="tx1"/>
                </a:solidFill>
              </a:rPr>
              <a:t>are </a:t>
            </a:r>
            <a:r>
              <a:rPr lang="en-US" sz="4000" b="1" i="1" dirty="0" smtClean="0">
                <a:solidFill>
                  <a:schemeClr val="tx1"/>
                </a:solidFill>
              </a:rPr>
              <a:t>Crimes Most Prevalent </a:t>
            </a:r>
            <a:r>
              <a:rPr lang="en-US" sz="4000" b="1" i="1" dirty="0" smtClean="0">
                <a:solidFill>
                  <a:schemeClr val="tx1"/>
                </a:solidFill>
              </a:rPr>
              <a:t>in Toronto?</a:t>
            </a:r>
            <a:endParaRPr lang="en-US" sz="4000" b="1" i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58032" y="5921615"/>
            <a:ext cx="2933968" cy="936385"/>
          </a:xfrm>
        </p:spPr>
        <p:txBody>
          <a:bodyPr/>
          <a:lstStyle/>
          <a:p>
            <a:r>
              <a:rPr lang="en-US" b="1" i="1" dirty="0" smtClean="0"/>
              <a:t>Name: Vishal </a:t>
            </a:r>
            <a:r>
              <a:rPr lang="en-US" b="1" i="1" dirty="0" err="1" smtClean="0"/>
              <a:t>Naik</a:t>
            </a:r>
            <a:endParaRPr lang="en-US" b="1" i="1" dirty="0" smtClean="0"/>
          </a:p>
          <a:p>
            <a:r>
              <a:rPr lang="en-US" b="1" i="1" dirty="0" smtClean="0"/>
              <a:t>ID: </a:t>
            </a:r>
            <a:r>
              <a:rPr lang="is-IS" b="1" i="1" dirty="0"/>
              <a:t>500884408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7" y="1668552"/>
            <a:ext cx="6968836" cy="37134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5952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14" y="0"/>
            <a:ext cx="5227968" cy="694838"/>
          </a:xfrm>
        </p:spPr>
        <p:txBody>
          <a:bodyPr>
            <a:normAutofit/>
          </a:bodyPr>
          <a:lstStyle/>
          <a:p>
            <a:r>
              <a:rPr lang="en-US" b="1" dirty="0" smtClean="0"/>
              <a:t>K-Means Clustering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9" y="3285468"/>
            <a:ext cx="6307734" cy="1797857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9" y="2994503"/>
            <a:ext cx="4554516" cy="3750777"/>
          </a:xfrm>
          <a:ln>
            <a:solidFill>
              <a:schemeClr val="tx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9" y="5384743"/>
            <a:ext cx="6307733" cy="5522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8" y="6238451"/>
            <a:ext cx="6307733" cy="46295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62" y="1744168"/>
            <a:ext cx="4048991" cy="110059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690254" y="795865"/>
            <a:ext cx="10117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task of grouping together a set of objects in a way </a:t>
            </a:r>
            <a:r>
              <a:rPr lang="en-US" dirty="0" smtClean="0"/>
              <a:t>that objects </a:t>
            </a:r>
            <a:r>
              <a:rPr lang="en-US" dirty="0"/>
              <a:t>in the same cluster are more similar to each other than to objects in other </a:t>
            </a:r>
            <a:r>
              <a:rPr lang="en-US" dirty="0" smtClean="0"/>
              <a:t>clusters.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02827" y="1892636"/>
            <a:ext cx="5004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Similarity </a:t>
            </a:r>
            <a:r>
              <a:rPr lang="en-US" dirty="0"/>
              <a:t>is a </a:t>
            </a:r>
            <a:r>
              <a:rPr lang="en-US" dirty="0" smtClean="0"/>
              <a:t>metric that </a:t>
            </a:r>
            <a:r>
              <a:rPr lang="en-US" dirty="0"/>
              <a:t>reflects the strength of relationships between two data objects. Using this logic, we will proceed to </a:t>
            </a:r>
            <a:r>
              <a:rPr lang="en-US" dirty="0" smtClean="0"/>
              <a:t>make inference </a:t>
            </a:r>
            <a:r>
              <a:rPr lang="en-US" dirty="0"/>
              <a:t>from our dataset.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63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65824" y="1224553"/>
            <a:ext cx="3926176" cy="53345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first cluster has 47 neighborhoods. The second cluster has 32 neighborhoods.</a:t>
            </a:r>
          </a:p>
          <a:p>
            <a:endParaRPr lang="en-US" dirty="0"/>
          </a:p>
          <a:p>
            <a:r>
              <a:rPr lang="en-US" dirty="0" smtClean="0"/>
              <a:t>Cluster means: The smaller </a:t>
            </a:r>
            <a:r>
              <a:rPr lang="en-US" dirty="0"/>
              <a:t>values mean “lower than most” and </a:t>
            </a:r>
            <a:r>
              <a:rPr lang="en-US" dirty="0" smtClean="0"/>
              <a:t>bigger </a:t>
            </a:r>
            <a:r>
              <a:rPr lang="en-US" dirty="0"/>
              <a:t>values mean “higher than most”.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Thus</a:t>
            </a:r>
            <a:r>
              <a:rPr lang="en-US" dirty="0"/>
              <a:t>, cluster 1 has </a:t>
            </a:r>
            <a:r>
              <a:rPr lang="en-US" dirty="0" smtClean="0"/>
              <a:t>neighborhoods </a:t>
            </a:r>
            <a:r>
              <a:rPr lang="en-US" dirty="0"/>
              <a:t>with low assault, low auto theft, low break and enter, low robbery and low theft over.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Cluster </a:t>
            </a:r>
            <a:r>
              <a:rPr lang="en-US" dirty="0"/>
              <a:t>2 has </a:t>
            </a:r>
            <a:r>
              <a:rPr lang="en-US" dirty="0" smtClean="0"/>
              <a:t>neighborhoods </a:t>
            </a:r>
            <a:r>
              <a:rPr lang="en-US" dirty="0"/>
              <a:t>with high assault, high auto theft, high break and enter, high robbery and high theft over.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233" y="0"/>
            <a:ext cx="6467946" cy="694838"/>
          </a:xfrm>
        </p:spPr>
        <p:txBody>
          <a:bodyPr>
            <a:normAutofit/>
          </a:bodyPr>
          <a:lstStyle/>
          <a:p>
            <a:r>
              <a:rPr lang="en-US" b="1" dirty="0" smtClean="0"/>
              <a:t>K-Means Clustering cont. </a:t>
            </a:r>
            <a:endParaRPr lang="en-US" b="1" dirty="0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2" y="1224552"/>
            <a:ext cx="7891127" cy="56334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839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0" y="1177637"/>
            <a:ext cx="7666373" cy="5680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7"/>
          <p:cNvSpPr txBox="1">
            <a:spLocks/>
          </p:cNvSpPr>
          <p:nvPr/>
        </p:nvSpPr>
        <p:spPr>
          <a:xfrm>
            <a:off x="8346762" y="1177637"/>
            <a:ext cx="2985272" cy="126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Explain Variability 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2233" y="0"/>
            <a:ext cx="6467946" cy="694838"/>
          </a:xfrm>
        </p:spPr>
        <p:txBody>
          <a:bodyPr>
            <a:normAutofit/>
          </a:bodyPr>
          <a:lstStyle/>
          <a:p>
            <a:r>
              <a:rPr lang="en-US" b="1" dirty="0" smtClean="0"/>
              <a:t>K-Means Clustering cont. </a:t>
            </a:r>
            <a:endParaRPr lang="en-US" b="1" dirty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8513016" y="4696691"/>
            <a:ext cx="2985272" cy="126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List out all the dangerous </a:t>
            </a:r>
            <a:r>
              <a:rPr lang="en-US" dirty="0" err="1" smtClean="0"/>
              <a:t>neihbourhoods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4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34" y="0"/>
            <a:ext cx="5151765" cy="720436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Hierarchical Clustering</a:t>
            </a:r>
            <a:endParaRPr lang="en-US" sz="32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67" y="815953"/>
            <a:ext cx="4525333" cy="55826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04" y="720436"/>
            <a:ext cx="4889500" cy="74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274" y="6361506"/>
            <a:ext cx="1475326" cy="376208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4" y="1738744"/>
            <a:ext cx="9965066" cy="509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7"/>
          <p:cNvSpPr txBox="1">
            <a:spLocks/>
          </p:cNvSpPr>
          <p:nvPr/>
        </p:nvSpPr>
        <p:spPr>
          <a:xfrm>
            <a:off x="10245775" y="1721191"/>
            <a:ext cx="1796170" cy="4524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 the k-means algorithm, the first cluster contains values in the range of 0.1 – 0.3.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second </a:t>
            </a:r>
            <a:r>
              <a:rPr lang="en-US" dirty="0" smtClean="0"/>
              <a:t>cluster contains </a:t>
            </a:r>
            <a:r>
              <a:rPr lang="en-US" dirty="0"/>
              <a:t>values in the range of 0.5 – 0.7. This makes sense as it tells us that the first cluster contains </a:t>
            </a:r>
            <a:r>
              <a:rPr lang="en-US" dirty="0" smtClean="0"/>
              <a:t>relatively low </a:t>
            </a:r>
            <a:r>
              <a:rPr lang="en-US" dirty="0"/>
              <a:t>crime compared to the second cluster with a higher crime rate range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Cluster 1 has lower </a:t>
            </a:r>
            <a:r>
              <a:rPr lang="en-US" dirty="0" smtClean="0"/>
              <a:t>Assault rates</a:t>
            </a:r>
            <a:r>
              <a:rPr lang="en-US" dirty="0"/>
              <a:t>, lower Break &amp; Enter rates, lower Homicide rates, compared to Cluster 2.</a:t>
            </a:r>
          </a:p>
        </p:txBody>
      </p:sp>
    </p:spTree>
    <p:extLst>
      <p:ext uri="{BB962C8B-B14F-4D97-AF65-F5344CB8AC3E}">
        <p14:creationId xmlns:p14="http://schemas.microsoft.com/office/powerpoint/2010/main" val="154075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0" y="0"/>
            <a:ext cx="8911687" cy="1280890"/>
          </a:xfrm>
        </p:spPr>
        <p:txBody>
          <a:bodyPr/>
          <a:lstStyle/>
          <a:p>
            <a:r>
              <a:rPr lang="en-US" dirty="0" smtClean="0"/>
              <a:t>Conclusions &amp; Recommendations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0" y="1210204"/>
            <a:ext cx="5830638" cy="5647796"/>
          </a:xfrm>
        </p:spPr>
      </p:pic>
      <p:sp>
        <p:nvSpPr>
          <p:cNvPr id="5" name="Content Placeholder 7"/>
          <p:cNvSpPr txBox="1">
            <a:spLocks/>
          </p:cNvSpPr>
          <p:nvPr/>
        </p:nvSpPr>
        <p:spPr>
          <a:xfrm>
            <a:off x="0" y="771408"/>
            <a:ext cx="4585855" cy="509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Source:</a:t>
            </a:r>
            <a:endParaRPr lang="en-US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6483928" y="1796644"/>
            <a:ext cx="5250872" cy="5061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crimes occur on the Weekend</a:t>
            </a:r>
          </a:p>
          <a:p>
            <a:r>
              <a:rPr lang="en-US" dirty="0" smtClean="0"/>
              <a:t>Most crimes occur at night</a:t>
            </a:r>
          </a:p>
          <a:p>
            <a:r>
              <a:rPr lang="en-US" dirty="0" smtClean="0"/>
              <a:t>The most common kind of Crime is Assault</a:t>
            </a:r>
          </a:p>
          <a:p>
            <a:r>
              <a:rPr lang="en-US" dirty="0" smtClean="0"/>
              <a:t>Dangerous Neighborhoods:</a:t>
            </a:r>
          </a:p>
          <a:p>
            <a:endParaRPr lang="en-US" dirty="0"/>
          </a:p>
          <a:p>
            <a:r>
              <a:rPr lang="en-US" dirty="0" smtClean="0"/>
              <a:t>Most Assaults occur in an Apartment Setting.</a:t>
            </a:r>
          </a:p>
          <a:p>
            <a:endParaRPr lang="en-US" dirty="0" smtClean="0"/>
          </a:p>
          <a:p>
            <a:r>
              <a:rPr lang="en-US" dirty="0" smtClean="0"/>
              <a:t>Other ML Techniques to utilize: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92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525" y="1607782"/>
            <a:ext cx="4029548" cy="2437745"/>
          </a:xfrm>
        </p:spPr>
        <p:txBody>
          <a:bodyPr>
            <a:normAutofit/>
          </a:bodyPr>
          <a:lstStyle/>
          <a:p>
            <a:r>
              <a:rPr lang="en-US" b="1" dirty="0" smtClean="0"/>
              <a:t>THANK YOU!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2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40" y="0"/>
            <a:ext cx="4917034" cy="720436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1381" y="1788792"/>
            <a:ext cx="10606546" cy="94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 Toronto becomes more populated, the crime rate seems to increase.</a:t>
            </a:r>
            <a:r>
              <a:rPr lang="en-US" dirty="0"/>
              <a:t> </a:t>
            </a:r>
            <a:r>
              <a:rPr lang="en-US" dirty="0" smtClean="0"/>
              <a:t>Toronto Police Services </a:t>
            </a:r>
            <a:r>
              <a:rPr lang="en-US" dirty="0"/>
              <a:t>launched a public safety data portal to increase transparency between the public and officers.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1381" y="686743"/>
            <a:ext cx="10509563" cy="1807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Crime </a:t>
            </a:r>
            <a:r>
              <a:rPr lang="en-US" dirty="0"/>
              <a:t>is a big concern </a:t>
            </a:r>
            <a:r>
              <a:rPr lang="en-US" dirty="0" smtClean="0"/>
              <a:t>for most </a:t>
            </a:r>
            <a:r>
              <a:rPr lang="en-US" dirty="0"/>
              <a:t>people living in the city. People tend to want to live in areas that preferably have a low crime </a:t>
            </a:r>
            <a:r>
              <a:rPr lang="en-US" dirty="0" smtClean="0"/>
              <a:t>rate. The </a:t>
            </a:r>
            <a:r>
              <a:rPr lang="en-US" dirty="0"/>
              <a:t>problem I am trying to solve revolves around the crime rate in Toronto. Where does it occur the most? And when?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319" y="2981583"/>
            <a:ext cx="4922681" cy="38563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0" y="3386328"/>
            <a:ext cx="6947949" cy="345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7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../../../Desktop/Screen%20Shot%202018-10-19%20at%2010.31.09%20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78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01" y="13252"/>
            <a:ext cx="11817816" cy="68893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Data Preparation (Gathering, Cleaning &amp; Preprocessing)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52034" y="781157"/>
            <a:ext cx="3985813" cy="412280"/>
          </a:xfrm>
        </p:spPr>
        <p:txBody>
          <a:bodyPr>
            <a:normAutofit/>
          </a:bodyPr>
          <a:lstStyle/>
          <a:p>
            <a:r>
              <a:rPr lang="en-US" dirty="0" smtClean="0"/>
              <a:t>There are 131992 </a:t>
            </a:r>
            <a:r>
              <a:rPr lang="en-US" smtClean="0"/>
              <a:t>observations.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34" y="3489511"/>
            <a:ext cx="8001000" cy="1981200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752034" y="5785705"/>
            <a:ext cx="8022195" cy="840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We </a:t>
            </a:r>
            <a:r>
              <a:rPr lang="en-US" dirty="0" smtClean="0"/>
              <a:t>then Perform Dimensionality Reduction (Feature Selection) to remove unnecessary attributes that don’t add value to our work</a:t>
            </a:r>
          </a:p>
          <a:p>
            <a:endParaRPr 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752034" y="1291824"/>
            <a:ext cx="6562850" cy="804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proceed to remove duplicate values. Duplicate values may have been a consequence of data mining</a:t>
            </a:r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752034" y="2286350"/>
            <a:ext cx="6006771" cy="466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We, then proceed to remove NA values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11" y="951915"/>
            <a:ext cx="3556000" cy="1155700"/>
          </a:xfrm>
          <a:prstGeom prst="rect">
            <a:avLst/>
          </a:prstGeom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1752033" y="2887930"/>
            <a:ext cx="6006771" cy="466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Now, we explore when these crimes occurred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27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65" y="1445587"/>
            <a:ext cx="3813316" cy="2281253"/>
          </a:xfr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4" y="1249109"/>
            <a:ext cx="2917923" cy="2750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25" y="1445588"/>
            <a:ext cx="4490872" cy="2281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14" y="4061784"/>
            <a:ext cx="3343616" cy="2746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82234" y="0"/>
            <a:ext cx="4680711" cy="706582"/>
          </a:xfrm>
        </p:spPr>
        <p:txBody>
          <a:bodyPr>
            <a:noAutofit/>
          </a:bodyPr>
          <a:lstStyle/>
          <a:p>
            <a:r>
              <a:rPr lang="en-US" b="1" dirty="0" smtClean="0"/>
              <a:t>Initial Data Analysis</a:t>
            </a:r>
            <a:endParaRPr lang="en-US" b="1" dirty="0"/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7" y="4070037"/>
            <a:ext cx="8551288" cy="2737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047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0164" y="1200527"/>
            <a:ext cx="2945330" cy="447864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Scatterplot Matrix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8" y="1842655"/>
            <a:ext cx="6078803" cy="5015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3428" y="0"/>
            <a:ext cx="5763546" cy="715617"/>
          </a:xfrm>
        </p:spPr>
        <p:txBody>
          <a:bodyPr>
            <a:noAutofit/>
          </a:bodyPr>
          <a:lstStyle/>
          <a:p>
            <a:r>
              <a:rPr lang="en-US" b="1" dirty="0" smtClean="0"/>
              <a:t>Initial </a:t>
            </a:r>
            <a:r>
              <a:rPr lang="en-US" b="1" smtClean="0"/>
              <a:t>Data Analysis</a:t>
            </a:r>
            <a:r>
              <a:rPr lang="en-US" b="1"/>
              <a:t> </a:t>
            </a:r>
            <a:r>
              <a:rPr lang="en-US" b="1" smtClean="0"/>
              <a:t>cont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99" y="1842987"/>
            <a:ext cx="5488801" cy="5015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243208" y="1200527"/>
            <a:ext cx="2646466" cy="44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Correlation Matrix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244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1" y="0"/>
            <a:ext cx="6398674" cy="706582"/>
          </a:xfrm>
        </p:spPr>
        <p:txBody>
          <a:bodyPr>
            <a:normAutofit/>
          </a:bodyPr>
          <a:lstStyle/>
          <a:p>
            <a:r>
              <a:rPr lang="en-US" b="1" dirty="0" smtClean="0"/>
              <a:t>Exploratory Data Analysis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6935" y="1026943"/>
            <a:ext cx="9973994" cy="4825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For this particular dataset, we will look at 4 unsupervised learning ML algorithms:</a:t>
            </a:r>
          </a:p>
          <a:p>
            <a:endParaRPr lang="en-US" dirty="0" smtClean="0"/>
          </a:p>
          <a:p>
            <a:r>
              <a:rPr lang="en-US" sz="2400" dirty="0" smtClean="0"/>
              <a:t>1) Association Rules Mining (</a:t>
            </a:r>
            <a:r>
              <a:rPr lang="en-US" sz="2400" dirty="0" err="1" smtClean="0"/>
              <a:t>Apriori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2) Association Rules Mining (</a:t>
            </a:r>
            <a:r>
              <a:rPr lang="en-US" sz="2400" dirty="0" err="1" smtClean="0"/>
              <a:t>Eclat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3) K-Means Clustering</a:t>
            </a:r>
          </a:p>
          <a:p>
            <a:endParaRPr lang="en-US" sz="2400" dirty="0" smtClean="0"/>
          </a:p>
          <a:p>
            <a:r>
              <a:rPr lang="en-US" sz="2400" dirty="0" smtClean="0"/>
              <a:t>4) 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95902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0"/>
            <a:ext cx="6096000" cy="775199"/>
          </a:xfrm>
        </p:spPr>
        <p:txBody>
          <a:bodyPr>
            <a:noAutofit/>
          </a:bodyPr>
          <a:lstStyle/>
          <a:p>
            <a:r>
              <a:rPr lang="en-US" b="1" dirty="0" smtClean="0"/>
              <a:t>Association Rules Mining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60" y="789012"/>
            <a:ext cx="5749348" cy="272337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5" y="3757901"/>
            <a:ext cx="9952383" cy="29543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825830" y="82238"/>
            <a:ext cx="1941225" cy="775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/>
              <a:t>(</a:t>
            </a:r>
            <a:r>
              <a:rPr lang="en-US" sz="3200" b="1" dirty="0" err="1" smtClean="0"/>
              <a:t>Apriori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46570" y="790557"/>
            <a:ext cx="4732589" cy="14348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</a:t>
            </a:r>
            <a:r>
              <a:rPr lang="en-US" dirty="0"/>
              <a:t>algorithm helps </a:t>
            </a:r>
            <a:r>
              <a:rPr lang="en-US" dirty="0" smtClean="0"/>
              <a:t>find frequent </a:t>
            </a:r>
            <a:r>
              <a:rPr lang="en-US" dirty="0"/>
              <a:t>item-sets in a dataset for Boolean association rule. </a:t>
            </a:r>
            <a:r>
              <a:rPr lang="en-US" b="1" i="1" dirty="0"/>
              <a:t>Therefore, frequent items that appear in the </a:t>
            </a:r>
            <a:r>
              <a:rPr lang="en-US" b="1" i="1" dirty="0" smtClean="0"/>
              <a:t>dataset will </a:t>
            </a:r>
            <a:r>
              <a:rPr lang="en-US" b="1" i="1" dirty="0"/>
              <a:t>be grouped </a:t>
            </a:r>
            <a:r>
              <a:rPr lang="en-US" b="1" i="1" dirty="0" smtClean="0"/>
              <a:t>together</a:t>
            </a:r>
            <a:r>
              <a:rPr lang="en-US" i="1" dirty="0" smtClean="0"/>
              <a:t>.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02301" y="2410351"/>
            <a:ext cx="5123529" cy="1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</a:t>
            </a:r>
            <a:r>
              <a:rPr lang="en-US" dirty="0"/>
              <a:t>are three factors to be considered when applying this </a:t>
            </a:r>
            <a:r>
              <a:rPr lang="en-US" dirty="0" smtClean="0"/>
              <a:t>algorithm: </a:t>
            </a:r>
          </a:p>
          <a:p>
            <a:pPr lvl="1"/>
            <a:r>
              <a:rPr lang="en-US" b="1" dirty="0" smtClean="0"/>
              <a:t>Confidence</a:t>
            </a:r>
            <a:r>
              <a:rPr lang="en-US" dirty="0"/>
              <a:t>, </a:t>
            </a:r>
            <a:r>
              <a:rPr lang="en-US" b="1" dirty="0"/>
              <a:t>Support </a:t>
            </a:r>
            <a:r>
              <a:rPr lang="en-US" dirty="0"/>
              <a:t>and </a:t>
            </a:r>
            <a:r>
              <a:rPr lang="en-US" b="1" dirty="0"/>
              <a:t>Lift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79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0" y="0"/>
            <a:ext cx="6125875" cy="705926"/>
          </a:xfrm>
        </p:spPr>
        <p:txBody>
          <a:bodyPr>
            <a:normAutofit/>
          </a:bodyPr>
          <a:lstStyle/>
          <a:p>
            <a:r>
              <a:rPr lang="en-US" b="1" dirty="0" smtClean="0"/>
              <a:t>Association Rules Mining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7" y="3010736"/>
            <a:ext cx="5922611" cy="3794750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56" y="3010736"/>
            <a:ext cx="5708070" cy="37947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750490" y="38746"/>
            <a:ext cx="1521875" cy="705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/>
              <a:t>(</a:t>
            </a:r>
            <a:r>
              <a:rPr lang="en-US" sz="3200" b="1" dirty="0" err="1" smtClean="0"/>
              <a:t>Eclat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95075" y="774737"/>
            <a:ext cx="10567434" cy="1887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eclat</a:t>
            </a:r>
            <a:r>
              <a:rPr lang="en-US" dirty="0"/>
              <a:t> </a:t>
            </a:r>
            <a:r>
              <a:rPr lang="en-US" dirty="0" smtClean="0"/>
              <a:t>machine learning </a:t>
            </a:r>
            <a:r>
              <a:rPr lang="en-US" dirty="0"/>
              <a:t>algorithm is very similar to the </a:t>
            </a:r>
            <a:r>
              <a:rPr lang="en-US" dirty="0" err="1"/>
              <a:t>Apriori</a:t>
            </a:r>
            <a:r>
              <a:rPr lang="en-US" dirty="0"/>
              <a:t> learning algorithm, except there is no confidence and </a:t>
            </a:r>
            <a:r>
              <a:rPr lang="en-US" dirty="0" smtClean="0"/>
              <a:t>lift. Instead</a:t>
            </a:r>
            <a:r>
              <a:rPr lang="en-US" dirty="0"/>
              <a:t>, it is a simplified version of the </a:t>
            </a:r>
            <a:r>
              <a:rPr lang="en-US" dirty="0" err="1"/>
              <a:t>Apriori</a:t>
            </a:r>
            <a:r>
              <a:rPr lang="en-US" dirty="0"/>
              <a:t> algorithm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I</a:t>
            </a:r>
            <a:r>
              <a:rPr lang="en-US" b="1" dirty="0" smtClean="0"/>
              <a:t>t </a:t>
            </a:r>
            <a:r>
              <a:rPr lang="en-US" b="1" dirty="0"/>
              <a:t>seems as though most these assaults occur in </a:t>
            </a:r>
            <a:r>
              <a:rPr lang="en-US" b="1" dirty="0" smtClean="0"/>
              <a:t>an Apartment </a:t>
            </a:r>
            <a:r>
              <a:rPr lang="en-US" b="1" dirty="0"/>
              <a:t>setting. This is interpreted in Set#1</a:t>
            </a:r>
          </a:p>
          <a:p>
            <a:r>
              <a:rPr lang="en-US" b="1" dirty="0" smtClean="0"/>
              <a:t>The </a:t>
            </a:r>
            <a:r>
              <a:rPr lang="en-US" b="1" dirty="0"/>
              <a:t>next major premise where Assaults occur </a:t>
            </a:r>
            <a:r>
              <a:rPr lang="en-US" b="1" dirty="0" smtClean="0"/>
              <a:t>are Outside</a:t>
            </a:r>
            <a:r>
              <a:rPr lang="en-US" b="1" dirty="0"/>
              <a:t>. This is interpreted in Set#2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4090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1618</TotalTime>
  <Words>1139</Words>
  <Application>Microsoft Macintosh PowerPoint</Application>
  <PresentationFormat>Widescreen</PresentationFormat>
  <Paragraphs>87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Century Gothic</vt:lpstr>
      <vt:lpstr>Wingdings 3</vt:lpstr>
      <vt:lpstr>Arial</vt:lpstr>
      <vt:lpstr>Wisp</vt:lpstr>
      <vt:lpstr>Where are Crimes Most Prevalent in Toronto?</vt:lpstr>
      <vt:lpstr>Introduction</vt:lpstr>
      <vt:lpstr>PowerPoint Presentation</vt:lpstr>
      <vt:lpstr>Data Preparation (Gathering, Cleaning &amp; Preprocessing)</vt:lpstr>
      <vt:lpstr>Initial Data Analysis</vt:lpstr>
      <vt:lpstr>Initial Data Analysis cont.</vt:lpstr>
      <vt:lpstr>Exploratory Data Analysis</vt:lpstr>
      <vt:lpstr>Association Rules Mining</vt:lpstr>
      <vt:lpstr>Association Rules Mining</vt:lpstr>
      <vt:lpstr>K-Means Clustering </vt:lpstr>
      <vt:lpstr>K-Means Clustering cont. </vt:lpstr>
      <vt:lpstr>K-Means Clustering cont. </vt:lpstr>
      <vt:lpstr>Hierarchical Clustering</vt:lpstr>
      <vt:lpstr>Conclusions &amp; Recommendations</vt:lpstr>
      <vt:lpstr>THANK YOU!   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are crimes most prevalent in Toronto?</dc:title>
  <dc:creator>Microsoft Office User</dc:creator>
  <cp:lastModifiedBy>Microsoft Office User</cp:lastModifiedBy>
  <cp:revision>105</cp:revision>
  <dcterms:created xsi:type="dcterms:W3CDTF">2018-12-17T14:46:38Z</dcterms:created>
  <dcterms:modified xsi:type="dcterms:W3CDTF">2018-12-18T17:54:12Z</dcterms:modified>
</cp:coreProperties>
</file>